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2878"/>
    <a:srgbClr val="339933"/>
    <a:srgbClr val="FF0066"/>
    <a:srgbClr val="008000"/>
    <a:srgbClr val="9BD4FF"/>
    <a:srgbClr val="3366FF"/>
    <a:srgbClr val="7030A0"/>
    <a:srgbClr val="0070C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3" autoAdjust="0"/>
    <p:restoredTop sz="99645" autoAdjust="0"/>
  </p:normalViewPr>
  <p:slideViewPr>
    <p:cSldViewPr>
      <p:cViewPr varScale="1">
        <p:scale>
          <a:sx n="113" d="100"/>
          <a:sy n="113" d="100"/>
        </p:scale>
        <p:origin x="-222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AE8D67DB-3450-459A-A340-5ECEBF9D1B28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B2E85932-42F1-4611-9FD8-49D2B6526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22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85932-42F1-4611-9FD8-49D2B6526E5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36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11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67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53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67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1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33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9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80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35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7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14DA3-92DD-4392-8228-A884B97444EF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28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0" descr="fuel 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405" y="6135085"/>
            <a:ext cx="1215489" cy="60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13726" y="44645"/>
            <a:ext cx="480248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GB" sz="4400" dirty="0" smtClean="0">
                <a:solidFill>
                  <a:srgbClr val="FF0066"/>
                </a:solidFill>
                <a:latin typeface="Impact" pitchFamily="34" charset="0"/>
              </a:rPr>
              <a:t>WINTER MENU </a:t>
            </a:r>
          </a:p>
          <a:p>
            <a:r>
              <a:rPr lang="en-GB" sz="4400" dirty="0" smtClean="0">
                <a:solidFill>
                  <a:srgbClr val="FF0066"/>
                </a:solidFill>
                <a:latin typeface="Impact" pitchFamily="34" charset="0"/>
              </a:rPr>
              <a:t>2017/2018	</a:t>
            </a:r>
            <a:endParaRPr lang="en-GB" sz="4400" dirty="0">
              <a:solidFill>
                <a:srgbClr val="FF0066"/>
              </a:solidFill>
              <a:latin typeface="Impact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149024"/>
              </p:ext>
            </p:extLst>
          </p:nvPr>
        </p:nvGraphicFramePr>
        <p:xfrm>
          <a:off x="200471" y="1530290"/>
          <a:ext cx="9536231" cy="4617471"/>
        </p:xfrm>
        <a:graphic>
          <a:graphicData uri="http://schemas.openxmlformats.org/drawingml/2006/table">
            <a:tbl>
              <a:tblPr/>
              <a:tblGrid>
                <a:gridCol w="11013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0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86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154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111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785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7405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b="1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 smtClean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Monday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Tuesday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Wednesday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Thursday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Friday 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8866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Main Course Choices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815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Vegetables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/>
                      </a:r>
                      <a:b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</a:br>
                      <a:endParaRPr lang="en-GB" sz="1000" kern="1400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372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solidFill>
                            <a:schemeClr val="bg1"/>
                          </a:solidFill>
                          <a:effectLst/>
                          <a:latin typeface="Impact" pitchFamily="34" charset="0"/>
                        </a:rPr>
                        <a:t>Salad Bowl</a:t>
                      </a:r>
                      <a:endParaRPr lang="en-GB" sz="1400" kern="1400" dirty="0">
                        <a:solidFill>
                          <a:schemeClr val="bg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287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Starters or Sweets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1" kern="1400" dirty="0" smtClean="0">
                          <a:solidFill>
                            <a:srgbClr val="CE287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Iced Cake  </a:t>
                      </a:r>
                      <a:r>
                        <a:rPr lang="en-GB" sz="900" b="1" kern="1400" dirty="0" smtClean="0">
                          <a:solidFill>
                            <a:srgbClr val="CE287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a glass of juice</a:t>
                      </a:r>
                      <a:endParaRPr lang="en-GB" sz="900" b="1" kern="1400" dirty="0">
                        <a:solidFill>
                          <a:srgbClr val="CE287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r>
                        <a:rPr lang="en-GB" sz="900" b="1" kern="1400" dirty="0" smtClean="0">
                          <a:solidFill>
                            <a:srgbClr val="CE287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Iced Tub</a:t>
                      </a:r>
                      <a:endParaRPr lang="en-GB" sz="900" b="1" kern="1400" dirty="0">
                        <a:solidFill>
                          <a:srgbClr val="CE287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792306" y="839364"/>
            <a:ext cx="2507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Impact" pitchFamily="34" charset="0"/>
              </a:rPr>
              <a:t>W/C 18</a:t>
            </a:r>
            <a:r>
              <a:rPr lang="en-GB" sz="2800" baseline="30000" dirty="0" smtClean="0">
                <a:solidFill>
                  <a:schemeClr val="accent1"/>
                </a:solidFill>
                <a:latin typeface="Impact" pitchFamily="34" charset="0"/>
              </a:rPr>
              <a:t>th</a:t>
            </a:r>
            <a:r>
              <a:rPr lang="en-GB" sz="2800" dirty="0" smtClean="0">
                <a:solidFill>
                  <a:schemeClr val="accent1"/>
                </a:solidFill>
                <a:latin typeface="Impact" pitchFamily="34" charset="0"/>
              </a:rPr>
              <a:t> Dec</a:t>
            </a:r>
            <a:endParaRPr lang="en-GB" sz="2800" dirty="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20" name="Text Box 50"/>
          <p:cNvSpPr txBox="1">
            <a:spLocks noChangeArrowheads="1"/>
          </p:cNvSpPr>
          <p:nvPr/>
        </p:nvSpPr>
        <p:spPr bwMode="auto">
          <a:xfrm>
            <a:off x="1321157" y="2125484"/>
            <a:ext cx="1766971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200" b="1" dirty="0" smtClean="0">
                <a:solidFill>
                  <a:srgbClr val="CE2878"/>
                </a:solidFill>
                <a:cs typeface="Arial" charset="0"/>
              </a:rPr>
              <a:t>Oven Baked Fish Portion with Potato Wedges</a:t>
            </a:r>
          </a:p>
          <a:p>
            <a:pPr algn="ctr">
              <a:spcBef>
                <a:spcPct val="50000"/>
              </a:spcBef>
            </a:pPr>
            <a:endParaRPr lang="en-GB" sz="1200" b="1" dirty="0" smtClean="0">
              <a:solidFill>
                <a:srgbClr val="CE2878"/>
              </a:solidFill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GB" sz="1200" b="1" dirty="0" smtClean="0">
                <a:solidFill>
                  <a:srgbClr val="CE2878"/>
                </a:solidFill>
                <a:cs typeface="Arial" charset="0"/>
              </a:rPr>
              <a:t>Jacket </a:t>
            </a:r>
            <a:r>
              <a:rPr lang="en-GB" sz="1200" b="1" dirty="0" smtClean="0">
                <a:solidFill>
                  <a:srgbClr val="CE2878"/>
                </a:solidFill>
                <a:cs typeface="Arial" charset="0"/>
              </a:rPr>
              <a:t>potato with a choice of fillings</a:t>
            </a:r>
          </a:p>
          <a:p>
            <a:pPr algn="ctr">
              <a:spcBef>
                <a:spcPct val="50000"/>
              </a:spcBef>
            </a:pPr>
            <a:endParaRPr lang="en-GB" sz="900" b="1" dirty="0">
              <a:solidFill>
                <a:srgbClr val="CE2878"/>
              </a:solidFill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GB" sz="900" b="1" dirty="0" smtClean="0">
              <a:cs typeface="Arial" charset="0"/>
            </a:endParaRPr>
          </a:p>
        </p:txBody>
      </p:sp>
      <p:sp>
        <p:nvSpPr>
          <p:cNvPr id="21" name="Text Box 51"/>
          <p:cNvSpPr txBox="1">
            <a:spLocks noChangeArrowheads="1"/>
          </p:cNvSpPr>
          <p:nvPr/>
        </p:nvSpPr>
        <p:spPr bwMode="auto">
          <a:xfrm>
            <a:off x="3089747" y="2125484"/>
            <a:ext cx="1592626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200" b="1" dirty="0" smtClean="0">
                <a:solidFill>
                  <a:srgbClr val="CE2878"/>
                </a:solidFill>
                <a:latin typeface="Arial" pitchFamily="34" charset="0"/>
                <a:cs typeface="Arial" pitchFamily="34" charset="0"/>
              </a:rPr>
              <a:t>Chicken Casserole with pasta </a:t>
            </a:r>
            <a:endParaRPr lang="en-GB" sz="1200" b="1" dirty="0" smtClean="0">
              <a:solidFill>
                <a:srgbClr val="CE2878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endParaRPr lang="en-GB" sz="1200" b="1" dirty="0" smtClean="0">
              <a:solidFill>
                <a:srgbClr val="CE2878"/>
              </a:solidFill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GB" sz="1200" b="1" dirty="0" smtClean="0">
                <a:solidFill>
                  <a:srgbClr val="CE2878"/>
                </a:solidFill>
                <a:cs typeface="Arial" charset="0"/>
              </a:rPr>
              <a:t>Jacket </a:t>
            </a:r>
            <a:r>
              <a:rPr lang="en-GB" sz="1200" b="1" dirty="0">
                <a:solidFill>
                  <a:srgbClr val="CE2878"/>
                </a:solidFill>
                <a:cs typeface="Arial" charset="0"/>
              </a:rPr>
              <a:t>potato with a choice of fillings</a:t>
            </a:r>
          </a:p>
          <a:p>
            <a:pPr algn="ctr">
              <a:spcBef>
                <a:spcPct val="50000"/>
              </a:spcBef>
            </a:pPr>
            <a:endParaRPr lang="en-GB" sz="1200" b="1" dirty="0" smtClean="0">
              <a:solidFill>
                <a:srgbClr val="CE2878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GB" sz="1200" b="1" dirty="0" smtClean="0">
                <a:solidFill>
                  <a:srgbClr val="CE2878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algn="ctr">
              <a:spcBef>
                <a:spcPct val="50000"/>
              </a:spcBef>
            </a:pPr>
            <a:endParaRPr lang="en-GB" sz="900" b="1" dirty="0" smtClean="0">
              <a:solidFill>
                <a:srgbClr val="CE2878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endParaRPr lang="en-GB" sz="9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CE2878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GB" sz="900" b="1" dirty="0" smtClean="0">
              <a:solidFill>
                <a:srgbClr val="CE2878"/>
              </a:solidFill>
            </a:endParaRPr>
          </a:p>
        </p:txBody>
      </p:sp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6584590" y="2125484"/>
            <a:ext cx="1668333" cy="1361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200" b="1" dirty="0" smtClean="0">
                <a:solidFill>
                  <a:srgbClr val="CE2878"/>
                </a:solidFill>
              </a:rPr>
              <a:t>Sausage and Mash</a:t>
            </a:r>
            <a:endParaRPr lang="en-GB" sz="12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9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9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200" b="1" dirty="0" smtClean="0">
                <a:solidFill>
                  <a:srgbClr val="CE2878"/>
                </a:solidFill>
                <a:cs typeface="Arial" charset="0"/>
              </a:rPr>
              <a:t>Jacket </a:t>
            </a:r>
            <a:r>
              <a:rPr lang="en-GB" sz="1200" b="1" dirty="0">
                <a:solidFill>
                  <a:srgbClr val="CE2878"/>
                </a:solidFill>
                <a:cs typeface="Arial" charset="0"/>
              </a:rPr>
              <a:t>potato with a choice of fillings</a:t>
            </a:r>
          </a:p>
          <a:p>
            <a:pPr algn="ctr">
              <a:spcBef>
                <a:spcPct val="50000"/>
              </a:spcBef>
            </a:pPr>
            <a:endParaRPr lang="en-GB" sz="900" b="1" dirty="0">
              <a:solidFill>
                <a:srgbClr val="CE2878"/>
              </a:solidFill>
            </a:endParaRPr>
          </a:p>
        </p:txBody>
      </p:sp>
      <p:sp>
        <p:nvSpPr>
          <p:cNvPr id="23" name="Text Box 53"/>
          <p:cNvSpPr txBox="1">
            <a:spLocks noChangeArrowheads="1"/>
          </p:cNvSpPr>
          <p:nvPr/>
        </p:nvSpPr>
        <p:spPr bwMode="auto">
          <a:xfrm>
            <a:off x="4826916" y="2090077"/>
            <a:ext cx="1722052" cy="173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1200" b="1" dirty="0" smtClean="0">
                <a:solidFill>
                  <a:srgbClr val="CE2878"/>
                </a:solidFill>
              </a:rPr>
              <a:t>Christmas Lunch Turkey, with creamed potatoes</a:t>
            </a:r>
            <a:endParaRPr lang="en-GB" sz="1200" b="1" dirty="0" smtClean="0">
              <a:solidFill>
                <a:srgbClr val="CE2878"/>
              </a:solidFill>
            </a:endParaRPr>
          </a:p>
          <a:p>
            <a:pPr algn="ctr"/>
            <a:endParaRPr lang="en-GB" sz="1200" b="1" dirty="0">
              <a:solidFill>
                <a:srgbClr val="CE2878"/>
              </a:solidFill>
            </a:endParaRPr>
          </a:p>
          <a:p>
            <a:pPr algn="ctr"/>
            <a:endParaRPr lang="en-GB" sz="1200" b="1" dirty="0" smtClean="0">
              <a:solidFill>
                <a:srgbClr val="CE2878"/>
              </a:solidFill>
            </a:endParaRPr>
          </a:p>
          <a:p>
            <a:pPr algn="ctr"/>
            <a:endParaRPr lang="en-GB" sz="900" b="1" dirty="0" smtClean="0">
              <a:solidFill>
                <a:srgbClr val="CE2878"/>
              </a:solidFill>
            </a:endParaRPr>
          </a:p>
          <a:p>
            <a:pPr algn="ctr"/>
            <a:endParaRPr lang="en-GB" sz="900" b="1" dirty="0" smtClean="0">
              <a:solidFill>
                <a:srgbClr val="CE2878"/>
              </a:solidFill>
            </a:endParaRPr>
          </a:p>
          <a:p>
            <a:pPr algn="ctr"/>
            <a:endParaRPr lang="en-GB" sz="900" b="1" dirty="0">
              <a:solidFill>
                <a:srgbClr val="CE2878"/>
              </a:solidFill>
            </a:endParaRPr>
          </a:p>
          <a:p>
            <a:pPr algn="ctr"/>
            <a:r>
              <a:rPr lang="en-GB" sz="900" b="1" dirty="0" smtClean="0">
                <a:solidFill>
                  <a:srgbClr val="CE2878"/>
                </a:solidFill>
              </a:rPr>
              <a:t> </a:t>
            </a:r>
          </a:p>
          <a:p>
            <a:pPr algn="ctr"/>
            <a:endParaRPr lang="en-GB" sz="1100" b="1" dirty="0">
              <a:solidFill>
                <a:srgbClr val="002060"/>
              </a:solidFill>
            </a:endParaRPr>
          </a:p>
        </p:txBody>
      </p:sp>
      <p:sp>
        <p:nvSpPr>
          <p:cNvPr id="24" name="Text Box 54"/>
          <p:cNvSpPr txBox="1">
            <a:spLocks noChangeArrowheads="1"/>
          </p:cNvSpPr>
          <p:nvPr/>
        </p:nvSpPr>
        <p:spPr bwMode="auto">
          <a:xfrm>
            <a:off x="8266206" y="1905369"/>
            <a:ext cx="1454251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100" b="1" dirty="0" smtClean="0"/>
          </a:p>
          <a:p>
            <a:pPr algn="ctr">
              <a:spcBef>
                <a:spcPct val="50000"/>
              </a:spcBef>
            </a:pPr>
            <a:r>
              <a:rPr lang="en-GB" sz="1200" b="1" dirty="0" smtClean="0">
                <a:solidFill>
                  <a:srgbClr val="CE2878"/>
                </a:solidFill>
              </a:rPr>
              <a:t>Burger in a Bun with Chips</a:t>
            </a:r>
            <a:endParaRPr lang="en-GB" sz="12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12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200" b="1" dirty="0" smtClean="0">
                <a:solidFill>
                  <a:srgbClr val="CE2878"/>
                </a:solidFill>
                <a:cs typeface="Arial" charset="0"/>
              </a:rPr>
              <a:t>Jacket potato with a choice of fillings</a:t>
            </a:r>
          </a:p>
          <a:p>
            <a:pPr algn="ctr">
              <a:spcBef>
                <a:spcPct val="50000"/>
              </a:spcBef>
            </a:pPr>
            <a:endParaRPr lang="en-GB" sz="12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900" b="1" dirty="0" smtClean="0"/>
          </a:p>
          <a:p>
            <a:pPr algn="ctr">
              <a:spcBef>
                <a:spcPct val="50000"/>
              </a:spcBef>
            </a:pPr>
            <a:endParaRPr lang="en-GB" sz="900" b="1" dirty="0" smtClean="0"/>
          </a:p>
          <a:p>
            <a:pPr algn="ctr">
              <a:spcBef>
                <a:spcPct val="50000"/>
              </a:spcBef>
            </a:pPr>
            <a:endParaRPr lang="en-GB" sz="900" b="1" dirty="0"/>
          </a:p>
          <a:p>
            <a:pPr algn="ctr">
              <a:spcBef>
                <a:spcPct val="50000"/>
              </a:spcBef>
            </a:pPr>
            <a:endParaRPr lang="en-GB" sz="900" b="1" dirty="0" smtClean="0"/>
          </a:p>
        </p:txBody>
      </p:sp>
      <p:sp>
        <p:nvSpPr>
          <p:cNvPr id="25" name="Text Box 55"/>
          <p:cNvSpPr txBox="1">
            <a:spLocks noChangeArrowheads="1"/>
          </p:cNvSpPr>
          <p:nvPr/>
        </p:nvSpPr>
        <p:spPr bwMode="auto">
          <a:xfrm>
            <a:off x="1298190" y="4324631"/>
            <a:ext cx="16684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8000"/>
                </a:solidFill>
              </a:rPr>
              <a:t>Garden Peas and sweetcorn </a:t>
            </a:r>
          </a:p>
        </p:txBody>
      </p:sp>
      <p:sp>
        <p:nvSpPr>
          <p:cNvPr id="26" name="Text Box 57"/>
          <p:cNvSpPr txBox="1">
            <a:spLocks noChangeArrowheads="1"/>
          </p:cNvSpPr>
          <p:nvPr/>
        </p:nvSpPr>
        <p:spPr bwMode="auto">
          <a:xfrm>
            <a:off x="4792708" y="4285486"/>
            <a:ext cx="17484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7635"/>
                </a:solidFill>
              </a:rPr>
              <a:t>Carrot batons, </a:t>
            </a:r>
            <a:r>
              <a:rPr lang="en-GB" sz="900" b="1" dirty="0" err="1" smtClean="0">
                <a:solidFill>
                  <a:srgbClr val="007635"/>
                </a:solidFill>
              </a:rPr>
              <a:t>Brussel</a:t>
            </a:r>
            <a:r>
              <a:rPr lang="en-GB" sz="900" b="1" dirty="0" smtClean="0">
                <a:solidFill>
                  <a:srgbClr val="007635"/>
                </a:solidFill>
              </a:rPr>
              <a:t> Sprouts</a:t>
            </a:r>
            <a:endParaRPr lang="en-GB" sz="900" b="1" dirty="0">
              <a:solidFill>
                <a:srgbClr val="007635"/>
              </a:solidFill>
            </a:endParaRPr>
          </a:p>
        </p:txBody>
      </p:sp>
      <p:sp>
        <p:nvSpPr>
          <p:cNvPr id="28" name="Text Box 55"/>
          <p:cNvSpPr txBox="1">
            <a:spLocks noChangeArrowheads="1"/>
          </p:cNvSpPr>
          <p:nvPr/>
        </p:nvSpPr>
        <p:spPr bwMode="auto">
          <a:xfrm>
            <a:off x="3241315" y="4264146"/>
            <a:ext cx="13672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7635"/>
                </a:solidFill>
              </a:rPr>
              <a:t>Farmhouse Vegetables  &amp; Turnip</a:t>
            </a:r>
            <a:endParaRPr lang="en-GB" sz="900" b="1" dirty="0">
              <a:solidFill>
                <a:srgbClr val="007635"/>
              </a:solidFill>
            </a:endParaRPr>
          </a:p>
        </p:txBody>
      </p:sp>
      <p:sp>
        <p:nvSpPr>
          <p:cNvPr id="29" name="Text Box 55"/>
          <p:cNvSpPr txBox="1">
            <a:spLocks noChangeArrowheads="1"/>
          </p:cNvSpPr>
          <p:nvPr/>
        </p:nvSpPr>
        <p:spPr bwMode="auto">
          <a:xfrm>
            <a:off x="6674059" y="4264146"/>
            <a:ext cx="162773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6600"/>
                </a:solidFill>
              </a:rPr>
              <a:t>Marrowfat Peas</a:t>
            </a:r>
            <a:endParaRPr lang="en-GB" sz="900" b="1" dirty="0">
              <a:solidFill>
                <a:srgbClr val="006600"/>
              </a:solidFill>
            </a:endParaRPr>
          </a:p>
        </p:txBody>
      </p:sp>
      <p:sp>
        <p:nvSpPr>
          <p:cNvPr id="30" name="Text Box 60"/>
          <p:cNvSpPr txBox="1">
            <a:spLocks noChangeArrowheads="1"/>
          </p:cNvSpPr>
          <p:nvPr/>
        </p:nvSpPr>
        <p:spPr bwMode="auto">
          <a:xfrm>
            <a:off x="1412479" y="4880818"/>
            <a:ext cx="158432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7635"/>
                </a:solidFill>
              </a:rPr>
              <a:t>Coleslaw</a:t>
            </a:r>
            <a:r>
              <a:rPr lang="en-GB" sz="900" b="1" dirty="0" smtClean="0">
                <a:solidFill>
                  <a:srgbClr val="007635"/>
                </a:solidFill>
              </a:rPr>
              <a:t> </a:t>
            </a:r>
            <a:endParaRPr lang="en-GB" sz="900" b="1" dirty="0">
              <a:solidFill>
                <a:srgbClr val="007635"/>
              </a:solidFill>
            </a:endParaRPr>
          </a:p>
        </p:txBody>
      </p:sp>
      <p:sp>
        <p:nvSpPr>
          <p:cNvPr id="31" name="Text Box 61"/>
          <p:cNvSpPr txBox="1">
            <a:spLocks noChangeArrowheads="1"/>
          </p:cNvSpPr>
          <p:nvPr/>
        </p:nvSpPr>
        <p:spPr bwMode="auto">
          <a:xfrm>
            <a:off x="3175513" y="4892119"/>
            <a:ext cx="152991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7635"/>
                </a:solidFill>
              </a:rPr>
              <a:t>Tomato Wedges </a:t>
            </a:r>
            <a:endParaRPr lang="en-GB" sz="900" b="1" dirty="0">
              <a:solidFill>
                <a:srgbClr val="007635"/>
              </a:solidFill>
            </a:endParaRPr>
          </a:p>
        </p:txBody>
      </p:sp>
      <p:sp>
        <p:nvSpPr>
          <p:cNvPr id="32" name="Text Box 62"/>
          <p:cNvSpPr txBox="1">
            <a:spLocks noChangeArrowheads="1"/>
          </p:cNvSpPr>
          <p:nvPr/>
        </p:nvSpPr>
        <p:spPr bwMode="auto">
          <a:xfrm>
            <a:off x="4855680" y="4892119"/>
            <a:ext cx="158432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7635"/>
                </a:solidFill>
              </a:rPr>
              <a:t>Chipolata, Yorkshire Pudding and Stuffing Balls</a:t>
            </a:r>
            <a:endParaRPr lang="en-GB" sz="900" b="1" dirty="0">
              <a:solidFill>
                <a:srgbClr val="007635"/>
              </a:solidFill>
            </a:endParaRPr>
          </a:p>
        </p:txBody>
      </p:sp>
      <p:sp>
        <p:nvSpPr>
          <p:cNvPr id="33" name="Text Box 63"/>
          <p:cNvSpPr txBox="1">
            <a:spLocks noChangeArrowheads="1"/>
          </p:cNvSpPr>
          <p:nvPr/>
        </p:nvSpPr>
        <p:spPr bwMode="auto">
          <a:xfrm>
            <a:off x="6621054" y="4877083"/>
            <a:ext cx="158432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7635"/>
                </a:solidFill>
              </a:rPr>
              <a:t>Cucumber Sticks </a:t>
            </a:r>
            <a:endParaRPr lang="en-GB" sz="900" b="1" dirty="0">
              <a:solidFill>
                <a:srgbClr val="007635"/>
              </a:solidFill>
            </a:endParaRPr>
          </a:p>
        </p:txBody>
      </p:sp>
      <p:sp>
        <p:nvSpPr>
          <p:cNvPr id="34" name="Text Box 64"/>
          <p:cNvSpPr txBox="1">
            <a:spLocks noChangeArrowheads="1"/>
          </p:cNvSpPr>
          <p:nvPr/>
        </p:nvSpPr>
        <p:spPr bwMode="auto">
          <a:xfrm>
            <a:off x="8265607" y="4892119"/>
            <a:ext cx="14124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7635"/>
                </a:solidFill>
              </a:rPr>
              <a:t>Seasonal Salad</a:t>
            </a:r>
            <a:endParaRPr lang="en-GB" sz="900" b="1" dirty="0">
              <a:solidFill>
                <a:srgbClr val="007635"/>
              </a:solidFill>
            </a:endParaRPr>
          </a:p>
        </p:txBody>
      </p:sp>
      <p:sp>
        <p:nvSpPr>
          <p:cNvPr id="35" name="Text Box 65"/>
          <p:cNvSpPr txBox="1">
            <a:spLocks noChangeArrowheads="1"/>
          </p:cNvSpPr>
          <p:nvPr/>
        </p:nvSpPr>
        <p:spPr bwMode="auto">
          <a:xfrm>
            <a:off x="1280706" y="5455798"/>
            <a:ext cx="17669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CE2878"/>
                </a:solidFill>
              </a:rPr>
              <a:t>Chocolate Orange Cake with chocolate sauce</a:t>
            </a:r>
            <a:endParaRPr lang="en-GB" sz="900" b="1" dirty="0">
              <a:solidFill>
                <a:srgbClr val="CE2878"/>
              </a:solidFill>
            </a:endParaRPr>
          </a:p>
        </p:txBody>
      </p: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3132971" y="5022924"/>
            <a:ext cx="1628982" cy="996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25000"/>
              </a:spcBef>
            </a:pPr>
            <a:endParaRPr lang="en-GB" sz="11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25000"/>
              </a:spcBef>
            </a:pPr>
            <a:endParaRPr lang="en-GB" sz="11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25000"/>
              </a:spcBef>
            </a:pPr>
            <a:r>
              <a:rPr lang="en-GB" sz="900" b="1" dirty="0" smtClean="0">
                <a:solidFill>
                  <a:srgbClr val="CE2878"/>
                </a:solidFill>
              </a:rPr>
              <a:t>Carrot Cake &amp; glass of milk </a:t>
            </a:r>
            <a:endParaRPr lang="en-GB" sz="900" b="1" dirty="0">
              <a:solidFill>
                <a:srgbClr val="CE2878"/>
              </a:solidFill>
            </a:endParaRPr>
          </a:p>
          <a:p>
            <a:pPr algn="ctr">
              <a:spcBef>
                <a:spcPct val="25000"/>
              </a:spcBef>
            </a:pPr>
            <a:endParaRPr lang="en-GB" sz="1100" b="1" dirty="0">
              <a:solidFill>
                <a:srgbClr val="CE2878"/>
              </a:solidFill>
            </a:endParaRPr>
          </a:p>
        </p:txBody>
      </p:sp>
      <p:sp>
        <p:nvSpPr>
          <p:cNvPr id="37" name="Text Box 67"/>
          <p:cNvSpPr txBox="1">
            <a:spLocks noChangeArrowheads="1"/>
          </p:cNvSpPr>
          <p:nvPr/>
        </p:nvSpPr>
        <p:spPr bwMode="auto">
          <a:xfrm>
            <a:off x="4761953" y="5466877"/>
            <a:ext cx="1808384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900" b="1" dirty="0" smtClean="0">
                <a:solidFill>
                  <a:srgbClr val="CE2878"/>
                </a:solidFill>
              </a:rPr>
              <a:t>Christmas Tree Ices </a:t>
            </a:r>
            <a:endParaRPr lang="en-GB" sz="900" b="1" dirty="0" smtClean="0">
              <a:solidFill>
                <a:srgbClr val="CE2878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6411" y="6253870"/>
            <a:ext cx="711713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solidFill>
                  <a:srgbClr val="008000"/>
                </a:solidFill>
                <a:latin typeface="Impact" pitchFamily="34" charset="0"/>
              </a:rPr>
              <a:t>Vegetable and Fruit in Season  </a:t>
            </a:r>
            <a:r>
              <a:rPr lang="en-GB" sz="1400" dirty="0" smtClean="0">
                <a:latin typeface="Impact" pitchFamily="34" charset="0"/>
              </a:rPr>
              <a:t>Fresh Fruit  Available </a:t>
            </a:r>
            <a:r>
              <a:rPr lang="en-GB" sz="1400" dirty="0">
                <a:latin typeface="Impact" pitchFamily="34" charset="0"/>
              </a:rPr>
              <a:t>D</a:t>
            </a:r>
            <a:r>
              <a:rPr lang="en-GB" sz="1400" dirty="0" smtClean="0">
                <a:latin typeface="Impact" pitchFamily="34" charset="0"/>
              </a:rPr>
              <a:t>aily</a:t>
            </a:r>
            <a:r>
              <a:rPr lang="en-GB" sz="1400" dirty="0" smtClean="0">
                <a:solidFill>
                  <a:schemeClr val="accent1"/>
                </a:solidFill>
                <a:latin typeface="Impact" pitchFamily="34" charset="0"/>
              </a:rPr>
              <a:t>   </a:t>
            </a:r>
          </a:p>
          <a:p>
            <a:r>
              <a:rPr lang="en-GB" sz="1200" dirty="0" smtClean="0">
                <a:solidFill>
                  <a:schemeClr val="accent1"/>
                </a:solidFill>
                <a:latin typeface="Impact" pitchFamily="34" charset="0"/>
              </a:rPr>
              <a:t>                                                                                                                           </a:t>
            </a:r>
            <a:endParaRPr lang="en-GB" sz="1200" b="1" dirty="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08611" y="194882"/>
            <a:ext cx="4952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6"/>
                </a:solidFill>
                <a:latin typeface="Impact" pitchFamily="34" charset="0"/>
              </a:rPr>
              <a:t>New </a:t>
            </a:r>
            <a:r>
              <a:rPr lang="en-GB" sz="3200" dirty="0" err="1" smtClean="0">
                <a:solidFill>
                  <a:schemeClr val="accent6"/>
                </a:solidFill>
                <a:latin typeface="Impact" pitchFamily="34" charset="0"/>
              </a:rPr>
              <a:t>Delaval</a:t>
            </a:r>
            <a:r>
              <a:rPr lang="en-GB" sz="3200" dirty="0" smtClean="0">
                <a:solidFill>
                  <a:schemeClr val="accent6"/>
                </a:solidFill>
                <a:latin typeface="Impact" pitchFamily="34" charset="0"/>
              </a:rPr>
              <a:t> Primary</a:t>
            </a:r>
            <a:endParaRPr lang="en-GB" sz="3200" dirty="0">
              <a:solidFill>
                <a:schemeClr val="accent6"/>
              </a:solidFill>
              <a:latin typeface="Impact" pitchFamily="34" charset="0"/>
            </a:endParaRPr>
          </a:p>
        </p:txBody>
      </p:sp>
      <p:pic>
        <p:nvPicPr>
          <p:cNvPr id="94" name="Picture 93"/>
          <p:cNvPicPr/>
          <p:nvPr/>
        </p:nvPicPr>
        <p:blipFill>
          <a:blip r:embed="rId4"/>
          <a:stretch>
            <a:fillRect/>
          </a:stretch>
        </p:blipFill>
        <p:spPr>
          <a:xfrm>
            <a:off x="161655" y="6200789"/>
            <a:ext cx="1296144" cy="598604"/>
          </a:xfrm>
          <a:prstGeom prst="rect">
            <a:avLst/>
          </a:prstGeom>
        </p:spPr>
      </p:pic>
      <p:pic>
        <p:nvPicPr>
          <p:cNvPr id="1028" name="Picture 4" descr="C:\Users\Pauline.Simpson\AppData\Local\Microsoft\Windows\Temporary Internet Files\Content.IE5\2FR8GMFM\5221106861_9f1b0ccf72_z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782" y="2790122"/>
            <a:ext cx="1290320" cy="125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4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2715</TotalTime>
  <Words>143</Words>
  <Application>Microsoft Office PowerPoint</Application>
  <PresentationFormat>A4 Paper (210x297 mm)</PresentationFormat>
  <Paragraphs>74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Northumberland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McGrath, Natalie</dc:creator>
  <cp:lastModifiedBy>Simpson, Pauline</cp:lastModifiedBy>
  <cp:revision>240</cp:revision>
  <cp:lastPrinted>2017-11-03T08:30:09Z</cp:lastPrinted>
  <dcterms:created xsi:type="dcterms:W3CDTF">2013-06-05T12:47:07Z</dcterms:created>
  <dcterms:modified xsi:type="dcterms:W3CDTF">2017-12-13T13:12:07Z</dcterms:modified>
</cp:coreProperties>
</file>